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9f4f97696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9f4f97696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just took those </a:t>
            </a:r>
            <a:r>
              <a:rPr lang="en"/>
              <a:t>equations from the previous slides and are working on putting them into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9f4f97696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9f4f97696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use this to conduct our experiment by seeing if theory matched experiment. We will try </a:t>
            </a:r>
            <a:r>
              <a:rPr lang="en"/>
              <a:t>levitating something around the specific weight that we found to be our maximum theoretically. </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9f4f97696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9f4f97696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9f4f97696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9f4f97696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9f4f97696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9f4f97696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b9c016fd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b9c016fd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9f4f97696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9f4f97696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to talk about how we are working on solving each of these problems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9f4f97696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9f4f97696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9f4f97696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9f4f97696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9f4f9769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9f4f9769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definition of specific </a:t>
            </a:r>
            <a:r>
              <a:rPr lang="en"/>
              <a:t>weight is an object’s weight</a:t>
            </a:r>
            <a:r>
              <a:rPr lang="en"/>
              <a:t> on Earth per unit volume of material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Testable research question™ is “What is the largest specific weight of an object of set volume that can be levitated?”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9f4f97696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9f4f97696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Wave is made of high and low pressure that travels through air.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Areas of pressure correspond to displacement of air molecules from original 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waves can combine to constructively or destructively interfere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b9c016fd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b9c016f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Standing waves are the real kicker for our theory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waves, red and blue, combine to the solid black wave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how in a standing wave the location of peak displacements don’t move through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 dots are nodes, and in </a:t>
            </a:r>
            <a:r>
              <a:rPr lang="en"/>
              <a:t>between the red dots are antinodes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Nodes = low displacement, high pressure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Antinodes =oscillate between high and low pressure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9f4f97696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9f4f97696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place</a:t>
            </a:r>
            <a:r>
              <a:rPr lang="en"/>
              <a:t> transducers in opposing pairs that create standing waves, as in 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many pairs of opposing transistors are arranged in a crescent or bowl shape, the center nodes created by each standing wave are all superimposed on one another.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creates a focused central node, formed by the combination of all of the standing waves, as well as several nodes above and below the central node.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9f4f97696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9f4f97696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more realistic model of the diagram before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Opposing transistors arranged in bowl shapes create many standing waves that combine to create several nodes (dark bands corresponding to small amplitudes) and antinodes (bright bands corresponding to large amplitudes). Objects (green and purple spheres) can be levitated in the nodes of the standing waves.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9f4f97696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9f4f97696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determine </a:t>
            </a:r>
            <a:r>
              <a:rPr lang="en"/>
              <a:t>the largest specific weight of leviated object, we will be working with a model that relates the pressure to the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purposes, at least initially, we want to focus on the central node for simplicity.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equation above gives the pressure as a function of a locating vector r for a single transducer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equation incorporates the voltage applied to the transducers,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D(0) can be modeled as sinc = sinx/x</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 u="sng">
                <a:highlight>
                  <a:srgbClr val="FFFF00"/>
                </a:highlight>
              </a:rPr>
              <a:t>We will get the total acoustic field generated by all the transducers by simply summing the individual fields</a:t>
            </a:r>
            <a:endParaRPr b="1" i="1" u="sng">
              <a:highlight>
                <a:srgbClr val="FFFF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9f4f97696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9f4f97696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Gorkov potential </a:t>
            </a:r>
            <a:endParaRPr/>
          </a:p>
          <a:p>
            <a:pPr indent="0" lvl="0" marL="0" rtl="0" algn="l">
              <a:spcBef>
                <a:spcPts val="0"/>
              </a:spcBef>
              <a:spcAft>
                <a:spcPts val="0"/>
              </a:spcAft>
              <a:buNone/>
            </a:pPr>
            <a:r>
              <a:rPr lang="en"/>
              <a:t>I</a:t>
            </a:r>
            <a:r>
              <a:rPr lang="en"/>
              <a:t>n 1961, L.P Gor’kov derived the lowest order force on a spherical particle in an acoustic field.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cd8a4968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cd8a4968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writing matlab code to calculate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think that this is appropriate to answer our question because it allows us to calculate and model a complex pressure field from just the voltage applied, and a few constants that depend on our particular set up (transducers, air, etc.) and from that pressure field, we can get our force, which will allow us to say what the largest </a:t>
            </a:r>
            <a:r>
              <a:rPr lang="en"/>
              <a:t>specific</a:t>
            </a:r>
            <a:r>
              <a:rPr lang="en"/>
              <a:t> weight of a set volume we can levitate.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aip.scitation.org/doi/pdf/10.1063/1.498999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aip.scitation.org/doi/pdf/10.1063/1.498999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hyperlink" Target="https://1ucasvb.tumblr.com/post/45792819532/standing-waves-aka-stationary-waves-standing#not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aip.scitation.org/doi/pdf/10.1063/1.498999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aip.scitation.org/doi/pdf/10.1063/1.498999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6.png"/><Relationship Id="rId5" Type="http://schemas.openxmlformats.org/officeDocument/2006/relationships/hyperlink" Target="https://aip.scitation.org/doi/pdf/10.1063/1.498999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hyperlink" Target="https://aip.scitation.org/doi/pdf/10.1063/1.498999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678000"/>
            <a:ext cx="4763700" cy="280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Acoustic levitation using a TinyLev acoustic levitator</a:t>
            </a:r>
            <a:endParaRPr/>
          </a:p>
        </p:txBody>
      </p:sp>
      <p:sp>
        <p:nvSpPr>
          <p:cNvPr id="278" name="Google Shape;278;p13"/>
          <p:cNvSpPr txBox="1"/>
          <p:nvPr>
            <p:ph idx="1" type="subTitle"/>
          </p:nvPr>
        </p:nvSpPr>
        <p:spPr>
          <a:xfrm>
            <a:off x="824000" y="3596300"/>
            <a:ext cx="4255500" cy="119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000"/>
              <a:t>Progress Report One</a:t>
            </a:r>
            <a:endParaRPr sz="2000"/>
          </a:p>
          <a:p>
            <a:pPr indent="0" lvl="0" marL="0" rtl="0" algn="l">
              <a:spcBef>
                <a:spcPts val="0"/>
              </a:spcBef>
              <a:spcAft>
                <a:spcPts val="0"/>
              </a:spcAft>
              <a:buNone/>
            </a:pPr>
            <a:r>
              <a:t/>
            </a:r>
            <a:endParaRPr/>
          </a:p>
          <a:p>
            <a:pPr indent="0" lvl="0" marL="0" rtl="0" algn="l">
              <a:spcBef>
                <a:spcPts val="0"/>
              </a:spcBef>
              <a:spcAft>
                <a:spcPts val="0"/>
              </a:spcAft>
              <a:buNone/>
            </a:pPr>
            <a:r>
              <a:rPr lang="en"/>
              <a:t>Dalton Ludington</a:t>
            </a:r>
            <a:endParaRPr/>
          </a:p>
          <a:p>
            <a:pPr indent="0" lvl="0" marL="0" rtl="0" algn="l">
              <a:spcBef>
                <a:spcPts val="0"/>
              </a:spcBef>
              <a:spcAft>
                <a:spcPts val="0"/>
              </a:spcAft>
              <a:buNone/>
            </a:pPr>
            <a:r>
              <a:rPr lang="en"/>
              <a:t>Daniel Opdahl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73" name="Shape 373"/>
        <p:cNvGrpSpPr/>
        <p:nvPr/>
      </p:nvGrpSpPr>
      <p:grpSpPr>
        <a:xfrm>
          <a:off x="0" y="0"/>
          <a:ext cx="0" cy="0"/>
          <a:chOff x="0" y="0"/>
          <a:chExt cx="0" cy="0"/>
        </a:xfrm>
      </p:grpSpPr>
      <p:sp>
        <p:nvSpPr>
          <p:cNvPr id="374" name="Google Shape;37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MATLAB code</a:t>
            </a:r>
            <a:endParaRPr>
              <a:solidFill>
                <a:srgbClr val="FFFFFF"/>
              </a:solidFill>
            </a:endParaRPr>
          </a:p>
        </p:txBody>
      </p:sp>
      <p:sp>
        <p:nvSpPr>
          <p:cNvPr id="375" name="Google Shape;375;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FFFF"/>
              </a:buClr>
              <a:buSzPts val="1600"/>
              <a:buChar char="●"/>
            </a:pPr>
            <a:r>
              <a:rPr lang="en" sz="1600">
                <a:solidFill>
                  <a:srgbClr val="FFFFFF"/>
                </a:solidFill>
              </a:rPr>
              <a:t>Used to calculate pressure, Gork’ov potential, and force</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Currently in the process of writing it</a:t>
            </a:r>
            <a:endParaRPr sz="16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79" name="Shape 379"/>
        <p:cNvGrpSpPr/>
        <p:nvPr/>
      </p:nvGrpSpPr>
      <p:grpSpPr>
        <a:xfrm>
          <a:off x="0" y="0"/>
          <a:ext cx="0" cy="0"/>
          <a:chOff x="0" y="0"/>
          <a:chExt cx="0" cy="0"/>
        </a:xfrm>
      </p:grpSpPr>
      <p:sp>
        <p:nvSpPr>
          <p:cNvPr id="380" name="Google Shape;38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About the acoustic levitator</a:t>
            </a:r>
            <a:endParaRPr>
              <a:solidFill>
                <a:srgbClr val="FFFFFF"/>
              </a:solidFill>
            </a:endParaRPr>
          </a:p>
        </p:txBody>
      </p:sp>
      <p:pic>
        <p:nvPicPr>
          <p:cNvPr id="381" name="Google Shape;381;p23"/>
          <p:cNvPicPr preferRelativeResize="0"/>
          <p:nvPr/>
        </p:nvPicPr>
        <p:blipFill>
          <a:blip r:embed="rId3">
            <a:alphaModFix/>
          </a:blip>
          <a:stretch>
            <a:fillRect/>
          </a:stretch>
        </p:blipFill>
        <p:spPr>
          <a:xfrm>
            <a:off x="2187600" y="1225150"/>
            <a:ext cx="4768799" cy="3695225"/>
          </a:xfrm>
          <a:prstGeom prst="rect">
            <a:avLst/>
          </a:prstGeom>
          <a:noFill/>
          <a:ln>
            <a:noFill/>
          </a:ln>
        </p:spPr>
      </p:pic>
      <p:sp>
        <p:nvSpPr>
          <p:cNvPr id="382" name="Google Shape;382;p23"/>
          <p:cNvSpPr txBox="1"/>
          <p:nvPr/>
        </p:nvSpPr>
        <p:spPr>
          <a:xfrm>
            <a:off x="7671000" y="2831700"/>
            <a:ext cx="1473000" cy="23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Cambria"/>
                <a:ea typeface="Cambria"/>
                <a:cs typeface="Cambria"/>
                <a:sym typeface="Cambria"/>
              </a:rPr>
              <a:t>TinyLev: A multi-emitter single-axis acoustic levitator. </a:t>
            </a:r>
            <a:r>
              <a:rPr lang="en" sz="1200">
                <a:latin typeface="Cambria"/>
                <a:ea typeface="Cambria"/>
                <a:cs typeface="Cambria"/>
                <a:sym typeface="Cambria"/>
              </a:rPr>
              <a:t>Asier Marzo, August 10, 2017. </a:t>
            </a:r>
            <a:r>
              <a:rPr lang="en" sz="1200" u="sng">
                <a:solidFill>
                  <a:srgbClr val="1155CC"/>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latin typeface="Cambria"/>
                <a:ea typeface="Cambria"/>
                <a:cs typeface="Cambria"/>
                <a:sym typeface="Cambria"/>
              </a:rPr>
              <a:t> </a:t>
            </a:r>
            <a:endParaRPr sz="1200">
              <a:latin typeface="Cambria"/>
              <a:ea typeface="Cambria"/>
              <a:cs typeface="Cambria"/>
              <a:sym typeface="Cambria"/>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6" name="Shape 386"/>
        <p:cNvGrpSpPr/>
        <p:nvPr/>
      </p:nvGrpSpPr>
      <p:grpSpPr>
        <a:xfrm>
          <a:off x="0" y="0"/>
          <a:ext cx="0" cy="0"/>
          <a:chOff x="0" y="0"/>
          <a:chExt cx="0" cy="0"/>
        </a:xfrm>
      </p:grpSpPr>
      <p:sp>
        <p:nvSpPr>
          <p:cNvPr id="387" name="Google Shape;38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Construction of the levitator</a:t>
            </a:r>
            <a:endParaRPr>
              <a:solidFill>
                <a:srgbClr val="FFFFFF"/>
              </a:solidFill>
            </a:endParaRPr>
          </a:p>
        </p:txBody>
      </p:sp>
      <p:pic>
        <p:nvPicPr>
          <p:cNvPr id="388" name="Google Shape;388;p24"/>
          <p:cNvPicPr preferRelativeResize="0"/>
          <p:nvPr/>
        </p:nvPicPr>
        <p:blipFill>
          <a:blip r:embed="rId3">
            <a:alphaModFix/>
          </a:blip>
          <a:stretch>
            <a:fillRect/>
          </a:stretch>
        </p:blipFill>
        <p:spPr>
          <a:xfrm>
            <a:off x="2292575" y="1597875"/>
            <a:ext cx="4558850" cy="3495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92" name="Shape 392"/>
        <p:cNvGrpSpPr/>
        <p:nvPr/>
      </p:nvGrpSpPr>
      <p:grpSpPr>
        <a:xfrm>
          <a:off x="0" y="0"/>
          <a:ext cx="0" cy="0"/>
          <a:chOff x="0" y="0"/>
          <a:chExt cx="0" cy="0"/>
        </a:xfrm>
      </p:grpSpPr>
      <p:sp>
        <p:nvSpPr>
          <p:cNvPr id="393" name="Google Shape;393;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Construction of the levitator</a:t>
            </a:r>
            <a:endParaRPr>
              <a:solidFill>
                <a:srgbClr val="FFFFFF"/>
              </a:solidFill>
            </a:endParaRPr>
          </a:p>
        </p:txBody>
      </p:sp>
      <p:pic>
        <p:nvPicPr>
          <p:cNvPr id="394" name="Google Shape;394;p25"/>
          <p:cNvPicPr preferRelativeResize="0"/>
          <p:nvPr/>
        </p:nvPicPr>
        <p:blipFill>
          <a:blip r:embed="rId3">
            <a:alphaModFix/>
          </a:blip>
          <a:stretch>
            <a:fillRect/>
          </a:stretch>
        </p:blipFill>
        <p:spPr>
          <a:xfrm>
            <a:off x="4895775" y="1124375"/>
            <a:ext cx="3438525" cy="3552825"/>
          </a:xfrm>
          <a:prstGeom prst="rect">
            <a:avLst/>
          </a:prstGeom>
          <a:noFill/>
          <a:ln>
            <a:noFill/>
          </a:ln>
        </p:spPr>
      </p:pic>
      <p:sp>
        <p:nvSpPr>
          <p:cNvPr id="395" name="Google Shape;395;p25"/>
          <p:cNvSpPr txBox="1"/>
          <p:nvPr/>
        </p:nvSpPr>
        <p:spPr>
          <a:xfrm>
            <a:off x="575975" y="4011725"/>
            <a:ext cx="3738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Cambria"/>
                <a:ea typeface="Cambria"/>
                <a:cs typeface="Cambria"/>
                <a:sym typeface="Cambria"/>
              </a:rPr>
              <a:t>TinyLev: A multi-emitter single-axis acoustic levitator. </a:t>
            </a:r>
            <a:r>
              <a:rPr lang="en" sz="1200">
                <a:latin typeface="Cambria"/>
                <a:ea typeface="Cambria"/>
                <a:cs typeface="Cambria"/>
                <a:sym typeface="Cambria"/>
              </a:rPr>
              <a:t>Asier Marzo, August 10, 2017. </a:t>
            </a:r>
            <a:r>
              <a:rPr lang="en" sz="1200" u="sng">
                <a:solidFill>
                  <a:srgbClr val="1155CC"/>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latin typeface="Cambria"/>
                <a:ea typeface="Cambria"/>
                <a:cs typeface="Cambria"/>
                <a:sym typeface="Cambria"/>
              </a:rPr>
              <a:t> </a:t>
            </a:r>
            <a:endParaRPr sz="1200">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99" name="Shape 399"/>
        <p:cNvGrpSpPr/>
        <p:nvPr/>
      </p:nvGrpSpPr>
      <p:grpSpPr>
        <a:xfrm>
          <a:off x="0" y="0"/>
          <a:ext cx="0" cy="0"/>
          <a:chOff x="0" y="0"/>
          <a:chExt cx="0" cy="0"/>
        </a:xfrm>
      </p:grpSpPr>
      <p:sp>
        <p:nvSpPr>
          <p:cNvPr id="400" name="Google Shape;400;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Testing transducers</a:t>
            </a:r>
            <a:endParaRPr>
              <a:solidFill>
                <a:srgbClr val="FFFFFF"/>
              </a:solidFill>
            </a:endParaRPr>
          </a:p>
        </p:txBody>
      </p:sp>
      <p:sp>
        <p:nvSpPr>
          <p:cNvPr id="401" name="Google Shape;401;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rgbClr val="FFFFFF"/>
              </a:solidFill>
            </a:endParaRPr>
          </a:p>
        </p:txBody>
      </p:sp>
      <p:pic>
        <p:nvPicPr>
          <p:cNvPr id="402" name="Google Shape;402;p26"/>
          <p:cNvPicPr preferRelativeResize="0"/>
          <p:nvPr/>
        </p:nvPicPr>
        <p:blipFill>
          <a:blip r:embed="rId3">
            <a:alphaModFix/>
          </a:blip>
          <a:stretch>
            <a:fillRect/>
          </a:stretch>
        </p:blipFill>
        <p:spPr>
          <a:xfrm>
            <a:off x="308972" y="1416775"/>
            <a:ext cx="3411988" cy="3415575"/>
          </a:xfrm>
          <a:prstGeom prst="rect">
            <a:avLst/>
          </a:prstGeom>
          <a:noFill/>
          <a:ln>
            <a:noFill/>
          </a:ln>
        </p:spPr>
      </p:pic>
      <p:pic>
        <p:nvPicPr>
          <p:cNvPr id="403" name="Google Shape;403;p26"/>
          <p:cNvPicPr preferRelativeResize="0"/>
          <p:nvPr/>
        </p:nvPicPr>
        <p:blipFill>
          <a:blip r:embed="rId4">
            <a:alphaModFix/>
          </a:blip>
          <a:stretch>
            <a:fillRect/>
          </a:stretch>
        </p:blipFill>
        <p:spPr>
          <a:xfrm>
            <a:off x="4107152" y="1224637"/>
            <a:ext cx="3964882" cy="3415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07" name="Shape 407"/>
        <p:cNvGrpSpPr/>
        <p:nvPr/>
      </p:nvGrpSpPr>
      <p:grpSpPr>
        <a:xfrm>
          <a:off x="0" y="0"/>
          <a:ext cx="0" cy="0"/>
          <a:chOff x="0" y="0"/>
          <a:chExt cx="0" cy="0"/>
        </a:xfrm>
      </p:grpSpPr>
      <p:sp>
        <p:nvSpPr>
          <p:cNvPr id="408" name="Google Shape;408;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Testing transducers</a:t>
            </a:r>
            <a:endParaRPr>
              <a:solidFill>
                <a:srgbClr val="FFFFFF"/>
              </a:solidFill>
            </a:endParaRPr>
          </a:p>
        </p:txBody>
      </p:sp>
      <p:pic>
        <p:nvPicPr>
          <p:cNvPr id="409" name="Google Shape;409;p27"/>
          <p:cNvPicPr preferRelativeResize="0"/>
          <p:nvPr/>
        </p:nvPicPr>
        <p:blipFill>
          <a:blip r:embed="rId3">
            <a:alphaModFix/>
          </a:blip>
          <a:stretch>
            <a:fillRect/>
          </a:stretch>
        </p:blipFill>
        <p:spPr>
          <a:xfrm>
            <a:off x="2520500" y="1318125"/>
            <a:ext cx="4848596" cy="3240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3" name="Shape 413"/>
        <p:cNvGrpSpPr/>
        <p:nvPr/>
      </p:nvGrpSpPr>
      <p:grpSpPr>
        <a:xfrm>
          <a:off x="0" y="0"/>
          <a:ext cx="0" cy="0"/>
          <a:chOff x="0" y="0"/>
          <a:chExt cx="0" cy="0"/>
        </a:xfrm>
      </p:grpSpPr>
      <p:sp>
        <p:nvSpPr>
          <p:cNvPr id="414" name="Google Shape;414;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Challenges</a:t>
            </a:r>
            <a:endParaRPr>
              <a:solidFill>
                <a:srgbClr val="FFFFFF"/>
              </a:solidFill>
            </a:endParaRPr>
          </a:p>
        </p:txBody>
      </p:sp>
      <p:sp>
        <p:nvSpPr>
          <p:cNvPr id="415" name="Google Shape;415;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FFFF"/>
              </a:buClr>
              <a:buSzPts val="1600"/>
              <a:buChar char="●"/>
            </a:pPr>
            <a:r>
              <a:rPr lang="en" sz="1600">
                <a:solidFill>
                  <a:srgbClr val="FFFFFF"/>
                </a:solidFill>
              </a:rPr>
              <a:t>Determining the pressure output of the transducers</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Balancing work between theory and device construction</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Learning how to solder well</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Writing the MATLAB script</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Measuring constants to use in calculations</a:t>
            </a:r>
            <a:endParaRPr sz="1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9" name="Shape 419"/>
        <p:cNvGrpSpPr/>
        <p:nvPr/>
      </p:nvGrpSpPr>
      <p:grpSpPr>
        <a:xfrm>
          <a:off x="0" y="0"/>
          <a:ext cx="0" cy="0"/>
          <a:chOff x="0" y="0"/>
          <a:chExt cx="0" cy="0"/>
        </a:xfrm>
      </p:grpSpPr>
      <p:sp>
        <p:nvSpPr>
          <p:cNvPr id="420" name="Google Shape;420;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rgbClr val="FFFFFF"/>
                </a:solidFill>
              </a:rPr>
              <a:t>Summary</a:t>
            </a:r>
            <a:endParaRPr sz="3000">
              <a:solidFill>
                <a:srgbClr val="FFFFFF"/>
              </a:solidFill>
            </a:endParaRPr>
          </a:p>
        </p:txBody>
      </p:sp>
      <p:sp>
        <p:nvSpPr>
          <p:cNvPr id="421" name="Google Shape;421;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FFFF"/>
              </a:buClr>
              <a:buSzPts val="1600"/>
              <a:buChar char="●"/>
            </a:pPr>
            <a:r>
              <a:rPr lang="en" sz="1600">
                <a:solidFill>
                  <a:srgbClr val="FFFFFF"/>
                </a:solidFill>
              </a:rPr>
              <a:t>Goal: To determine what is the largest specific weight of an object of set volume that can be levitated?</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Standing waves</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chemeClr val="lt1"/>
                </a:solidFill>
              </a:rPr>
              <a:t>About acoustic levitation</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Determining the force using the pressure and Gork’ov potential</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About our levitator</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Levitator construction and testing</a:t>
            </a:r>
            <a:endParaRPr sz="1600">
              <a:solidFill>
                <a:srgbClr val="FFFFFF"/>
              </a:solidFill>
            </a:endParaRPr>
          </a:p>
          <a:p>
            <a:pPr indent="-330200" lvl="0" marL="457200" rtl="0" algn="l">
              <a:spcBef>
                <a:spcPts val="0"/>
              </a:spcBef>
              <a:spcAft>
                <a:spcPts val="0"/>
              </a:spcAft>
              <a:buClr>
                <a:srgbClr val="FFFFFF"/>
              </a:buClr>
              <a:buSzPts val="1600"/>
              <a:buChar char="●"/>
            </a:pPr>
            <a:r>
              <a:rPr lang="en" sz="1600">
                <a:solidFill>
                  <a:srgbClr val="FFFFFF"/>
                </a:solidFill>
              </a:rPr>
              <a:t>Challenges </a:t>
            </a:r>
            <a:endParaRPr sz="1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25" name="Shape 425"/>
        <p:cNvGrpSpPr/>
        <p:nvPr/>
      </p:nvGrpSpPr>
      <p:grpSpPr>
        <a:xfrm>
          <a:off x="0" y="0"/>
          <a:ext cx="0" cy="0"/>
          <a:chOff x="0" y="0"/>
          <a:chExt cx="0" cy="0"/>
        </a:xfrm>
      </p:grpSpPr>
      <p:sp>
        <p:nvSpPr>
          <p:cNvPr id="426" name="Google Shape;426;p3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800">
                <a:solidFill>
                  <a:srgbClr val="FFFFFF"/>
                </a:solidFill>
              </a:rPr>
              <a:t>Questions?</a:t>
            </a:r>
            <a:endParaRPr sz="3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649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FFFFFF"/>
                </a:solidFill>
              </a:rPr>
              <a:t>Goal</a:t>
            </a:r>
            <a:endParaRPr sz="3200">
              <a:solidFill>
                <a:srgbClr val="FFFFFF"/>
              </a:solidFill>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81000" lvl="0" marL="457200" rtl="0" algn="l">
              <a:lnSpc>
                <a:spcPct val="100000"/>
              </a:lnSpc>
              <a:spcBef>
                <a:spcPts val="0"/>
              </a:spcBef>
              <a:spcAft>
                <a:spcPts val="0"/>
              </a:spcAft>
              <a:buClr>
                <a:srgbClr val="FFFFFF"/>
              </a:buClr>
              <a:buSzPts val="2400"/>
              <a:buChar char="●"/>
            </a:pPr>
            <a:r>
              <a:rPr lang="en" sz="2400">
                <a:solidFill>
                  <a:srgbClr val="FFFFFF"/>
                </a:solidFill>
              </a:rPr>
              <a:t>To determine what is the largest specific weight of an object of set volume that can be levitated?</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Standing waves</a:t>
            </a:r>
            <a:endParaRPr>
              <a:solidFill>
                <a:srgbClr val="FFFFFF"/>
              </a:solidFill>
            </a:endParaRPr>
          </a:p>
        </p:txBody>
      </p:sp>
      <p:pic>
        <p:nvPicPr>
          <p:cNvPr id="290" name="Google Shape;290;p15"/>
          <p:cNvPicPr preferRelativeResize="0"/>
          <p:nvPr/>
        </p:nvPicPr>
        <p:blipFill>
          <a:blip r:embed="rId3">
            <a:alphaModFix/>
          </a:blip>
          <a:stretch>
            <a:fillRect/>
          </a:stretch>
        </p:blipFill>
        <p:spPr>
          <a:xfrm>
            <a:off x="1396425" y="1265150"/>
            <a:ext cx="6351149" cy="357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Standing waves</a:t>
            </a:r>
            <a:endParaRPr>
              <a:solidFill>
                <a:srgbClr val="FFFFFF"/>
              </a:solidFill>
            </a:endParaRPr>
          </a:p>
        </p:txBody>
      </p:sp>
      <p:pic>
        <p:nvPicPr>
          <p:cNvPr id="296" name="Google Shape;296;p16"/>
          <p:cNvPicPr preferRelativeResize="0"/>
          <p:nvPr/>
        </p:nvPicPr>
        <p:blipFill>
          <a:blip r:embed="rId3">
            <a:alphaModFix/>
          </a:blip>
          <a:stretch>
            <a:fillRect/>
          </a:stretch>
        </p:blipFill>
        <p:spPr>
          <a:xfrm>
            <a:off x="1103100" y="1776430"/>
            <a:ext cx="6791575" cy="2268375"/>
          </a:xfrm>
          <a:prstGeom prst="rect">
            <a:avLst/>
          </a:prstGeom>
          <a:noFill/>
          <a:ln>
            <a:noFill/>
          </a:ln>
        </p:spPr>
      </p:pic>
      <p:sp>
        <p:nvSpPr>
          <p:cNvPr id="297" name="Google Shape;297;p16"/>
          <p:cNvSpPr txBox="1"/>
          <p:nvPr/>
        </p:nvSpPr>
        <p:spPr>
          <a:xfrm>
            <a:off x="916125" y="4370050"/>
            <a:ext cx="802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1ucasvb’s lab. “Standing waves (aka </a:t>
            </a:r>
            <a:r>
              <a:rPr lang="en" sz="1000">
                <a:latin typeface="Nunito"/>
                <a:ea typeface="Nunito"/>
                <a:cs typeface="Nunito"/>
                <a:sym typeface="Nunito"/>
              </a:rPr>
              <a:t>stationary waves)” 19 Mar 2013, 20:40, </a:t>
            </a:r>
            <a:r>
              <a:rPr lang="en" sz="1000" u="sng">
                <a:solidFill>
                  <a:schemeClr val="hlink"/>
                </a:solidFill>
                <a:latin typeface="Nunito"/>
                <a:ea typeface="Nunito"/>
                <a:cs typeface="Nunito"/>
                <a:sym typeface="Nunito"/>
                <a:hlinkClick r:id="rId4"/>
              </a:rPr>
              <a:t>https://1ucasvb.tumblr.com/post/45792819532/standing-waves-aka-stationary-waves-standing#notes</a:t>
            </a:r>
            <a:r>
              <a:rPr lang="en" sz="1000">
                <a:latin typeface="Nunito"/>
                <a:ea typeface="Nunito"/>
                <a:cs typeface="Nunito"/>
                <a:sym typeface="Nunito"/>
              </a:rPr>
              <a:t> </a:t>
            </a:r>
            <a:endParaRPr sz="10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Acoustic levitation</a:t>
            </a:r>
            <a:endParaRPr>
              <a:solidFill>
                <a:srgbClr val="FFFFFF"/>
              </a:solidFill>
            </a:endParaRPr>
          </a:p>
        </p:txBody>
      </p:sp>
      <p:pic>
        <p:nvPicPr>
          <p:cNvPr id="303" name="Google Shape;303;p17"/>
          <p:cNvPicPr preferRelativeResize="0"/>
          <p:nvPr/>
        </p:nvPicPr>
        <p:blipFill>
          <a:blip r:embed="rId3">
            <a:alphaModFix/>
          </a:blip>
          <a:stretch>
            <a:fillRect/>
          </a:stretch>
        </p:blipFill>
        <p:spPr>
          <a:xfrm>
            <a:off x="2428325" y="1210225"/>
            <a:ext cx="4287350" cy="356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Acoustic levitation</a:t>
            </a:r>
            <a:endParaRPr>
              <a:solidFill>
                <a:srgbClr val="FFFFFF"/>
              </a:solidFill>
            </a:endParaRPr>
          </a:p>
        </p:txBody>
      </p:sp>
      <p:pic>
        <p:nvPicPr>
          <p:cNvPr id="309" name="Google Shape;309;p18"/>
          <p:cNvPicPr preferRelativeResize="0"/>
          <p:nvPr/>
        </p:nvPicPr>
        <p:blipFill>
          <a:blip r:embed="rId3">
            <a:alphaModFix/>
          </a:blip>
          <a:stretch>
            <a:fillRect/>
          </a:stretch>
        </p:blipFill>
        <p:spPr>
          <a:xfrm>
            <a:off x="5247956" y="233862"/>
            <a:ext cx="2884850" cy="4675775"/>
          </a:xfrm>
          <a:prstGeom prst="rect">
            <a:avLst/>
          </a:prstGeom>
          <a:noFill/>
          <a:ln>
            <a:noFill/>
          </a:ln>
        </p:spPr>
      </p:pic>
      <p:sp>
        <p:nvSpPr>
          <p:cNvPr id="310" name="Google Shape;310;p18"/>
          <p:cNvSpPr txBox="1"/>
          <p:nvPr/>
        </p:nvSpPr>
        <p:spPr>
          <a:xfrm>
            <a:off x="394100" y="4223950"/>
            <a:ext cx="43857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Cambria"/>
                <a:ea typeface="Cambria"/>
                <a:cs typeface="Cambria"/>
                <a:sym typeface="Cambria"/>
              </a:rPr>
              <a:t>TinyLev: A multi-emitter single-axis acoustic levitator. </a:t>
            </a:r>
            <a:r>
              <a:rPr lang="en" sz="1200">
                <a:latin typeface="Cambria"/>
                <a:ea typeface="Cambria"/>
                <a:cs typeface="Cambria"/>
                <a:sym typeface="Cambria"/>
              </a:rPr>
              <a:t>Asier Marzo, August 10, 2017. </a:t>
            </a:r>
            <a:r>
              <a:rPr lang="en" sz="1200" u="sng">
                <a:solidFill>
                  <a:srgbClr val="1155CC"/>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latin typeface="Cambria"/>
                <a:ea typeface="Cambria"/>
                <a:cs typeface="Cambria"/>
                <a:sym typeface="Cambria"/>
              </a:rPr>
              <a:t> </a:t>
            </a:r>
            <a:endParaRPr sz="1200">
              <a:latin typeface="Cambria"/>
              <a:ea typeface="Cambria"/>
              <a:cs typeface="Cambria"/>
              <a:sym typeface="Cambria"/>
            </a:endParaRPr>
          </a:p>
        </p:txBody>
      </p:sp>
      <p:sp>
        <p:nvSpPr>
          <p:cNvPr id="311" name="Google Shape;311;p18"/>
          <p:cNvSpPr txBox="1"/>
          <p:nvPr>
            <p:ph idx="1" type="body"/>
          </p:nvPr>
        </p:nvSpPr>
        <p:spPr>
          <a:xfrm>
            <a:off x="1145600" y="1597875"/>
            <a:ext cx="36342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FFFF"/>
              </a:buClr>
              <a:buSzPts val="1600"/>
              <a:buChar char="●"/>
            </a:pPr>
            <a:r>
              <a:rPr lang="en" sz="1600">
                <a:solidFill>
                  <a:srgbClr val="FFFFFF"/>
                </a:solidFill>
              </a:rPr>
              <a:t>Levitating objects are held in low pressure pocket </a:t>
            </a:r>
            <a:r>
              <a:rPr lang="en" sz="1600">
                <a:solidFill>
                  <a:srgbClr val="FFFFFF"/>
                </a:solidFill>
              </a:rPr>
              <a:t>surrounded</a:t>
            </a:r>
            <a:r>
              <a:rPr lang="en" sz="1600">
                <a:solidFill>
                  <a:srgbClr val="FFFFFF"/>
                </a:solidFill>
              </a:rPr>
              <a:t> by high pressure</a:t>
            </a:r>
            <a:endParaRPr sz="1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5" name="Shape 315"/>
        <p:cNvGrpSpPr/>
        <p:nvPr/>
      </p:nvGrpSpPr>
      <p:grpSpPr>
        <a:xfrm>
          <a:off x="0" y="0"/>
          <a:ext cx="0" cy="0"/>
          <a:chOff x="0" y="0"/>
          <a:chExt cx="0" cy="0"/>
        </a:xfrm>
      </p:grpSpPr>
      <p:sp>
        <p:nvSpPr>
          <p:cNvPr id="316" name="Google Shape;31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Determining the pressure</a:t>
            </a:r>
            <a:endParaRPr>
              <a:solidFill>
                <a:srgbClr val="FFFFFF"/>
              </a:solidFill>
            </a:endParaRPr>
          </a:p>
        </p:txBody>
      </p:sp>
      <p:sp>
        <p:nvSpPr>
          <p:cNvPr id="317" name="Google Shape;317;p19"/>
          <p:cNvSpPr txBox="1"/>
          <p:nvPr/>
        </p:nvSpPr>
        <p:spPr>
          <a:xfrm>
            <a:off x="144250" y="337102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Amplitude constant</a:t>
            </a:r>
            <a:endParaRPr>
              <a:latin typeface="Nunito"/>
              <a:ea typeface="Nunito"/>
              <a:cs typeface="Nunito"/>
              <a:sym typeface="Nunito"/>
            </a:endParaRPr>
          </a:p>
        </p:txBody>
      </p:sp>
      <p:sp>
        <p:nvSpPr>
          <p:cNvPr id="318" name="Google Shape;318;p19"/>
          <p:cNvSpPr txBox="1"/>
          <p:nvPr/>
        </p:nvSpPr>
        <p:spPr>
          <a:xfrm>
            <a:off x="1631725" y="380757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Peak-to-peak amplitude</a:t>
            </a:r>
            <a:endParaRPr>
              <a:latin typeface="Nunito"/>
              <a:ea typeface="Nunito"/>
              <a:cs typeface="Nunito"/>
              <a:sym typeface="Nunito"/>
            </a:endParaRPr>
          </a:p>
        </p:txBody>
      </p:sp>
      <p:sp>
        <p:nvSpPr>
          <p:cNvPr id="319" name="Google Shape;319;p19"/>
          <p:cNvSpPr txBox="1"/>
          <p:nvPr/>
        </p:nvSpPr>
        <p:spPr>
          <a:xfrm>
            <a:off x="6434475" y="119767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Far-field directivity function</a:t>
            </a:r>
            <a:endParaRPr>
              <a:latin typeface="Nunito"/>
              <a:ea typeface="Nunito"/>
              <a:cs typeface="Nunito"/>
              <a:sym typeface="Nunito"/>
            </a:endParaRPr>
          </a:p>
        </p:txBody>
      </p:sp>
      <p:sp>
        <p:nvSpPr>
          <p:cNvPr id="320" name="Google Shape;320;p19"/>
          <p:cNvSpPr txBox="1"/>
          <p:nvPr/>
        </p:nvSpPr>
        <p:spPr>
          <a:xfrm>
            <a:off x="3760000" y="3415400"/>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Propagation distance</a:t>
            </a:r>
            <a:endParaRPr>
              <a:latin typeface="Nunito"/>
              <a:ea typeface="Nunito"/>
              <a:cs typeface="Nunito"/>
              <a:sym typeface="Nunito"/>
            </a:endParaRPr>
          </a:p>
        </p:txBody>
      </p:sp>
      <p:sp>
        <p:nvSpPr>
          <p:cNvPr id="321" name="Google Shape;321;p19"/>
          <p:cNvSpPr txBox="1"/>
          <p:nvPr/>
        </p:nvSpPr>
        <p:spPr>
          <a:xfrm>
            <a:off x="7375750" y="337102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Wavenumber</a:t>
            </a:r>
            <a:endParaRPr>
              <a:latin typeface="Nunito"/>
              <a:ea typeface="Nunito"/>
              <a:cs typeface="Nunito"/>
              <a:sym typeface="Nunito"/>
            </a:endParaRPr>
          </a:p>
        </p:txBody>
      </p:sp>
      <p:sp>
        <p:nvSpPr>
          <p:cNvPr id="322" name="Google Shape;322;p19"/>
          <p:cNvSpPr txBox="1"/>
          <p:nvPr/>
        </p:nvSpPr>
        <p:spPr>
          <a:xfrm>
            <a:off x="5478600" y="3839363"/>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Emitting phase of source</a:t>
            </a:r>
            <a:endParaRPr>
              <a:latin typeface="Nunito"/>
              <a:ea typeface="Nunito"/>
              <a:cs typeface="Nunito"/>
              <a:sym typeface="Nunito"/>
            </a:endParaRPr>
          </a:p>
        </p:txBody>
      </p:sp>
      <p:cxnSp>
        <p:nvCxnSpPr>
          <p:cNvPr id="323" name="Google Shape;323;p19"/>
          <p:cNvCxnSpPr/>
          <p:nvPr/>
        </p:nvCxnSpPr>
        <p:spPr>
          <a:xfrm flipH="1" rot="10800000">
            <a:off x="1024025" y="2826900"/>
            <a:ext cx="2177700" cy="605700"/>
          </a:xfrm>
          <a:prstGeom prst="straightConnector1">
            <a:avLst/>
          </a:prstGeom>
          <a:noFill/>
          <a:ln cap="flat" cmpd="sng" w="9525">
            <a:solidFill>
              <a:srgbClr val="FF0000"/>
            </a:solidFill>
            <a:prstDash val="solid"/>
            <a:round/>
            <a:headEnd len="med" w="med" type="none"/>
            <a:tailEnd len="med" w="med" type="triangle"/>
          </a:ln>
        </p:spPr>
      </p:cxnSp>
      <p:cxnSp>
        <p:nvCxnSpPr>
          <p:cNvPr id="324" name="Google Shape;324;p19"/>
          <p:cNvCxnSpPr/>
          <p:nvPr/>
        </p:nvCxnSpPr>
        <p:spPr>
          <a:xfrm flipH="1" rot="10800000">
            <a:off x="2639350" y="2826975"/>
            <a:ext cx="1225800" cy="1023900"/>
          </a:xfrm>
          <a:prstGeom prst="straightConnector1">
            <a:avLst/>
          </a:prstGeom>
          <a:noFill/>
          <a:ln cap="flat" cmpd="sng" w="9525">
            <a:solidFill>
              <a:srgbClr val="FF0000"/>
            </a:solidFill>
            <a:prstDash val="solid"/>
            <a:round/>
            <a:headEnd len="med" w="med" type="none"/>
            <a:tailEnd len="med" w="med" type="triangle"/>
          </a:ln>
        </p:spPr>
      </p:cxnSp>
      <p:cxnSp>
        <p:nvCxnSpPr>
          <p:cNvPr id="325" name="Google Shape;325;p19"/>
          <p:cNvCxnSpPr/>
          <p:nvPr/>
        </p:nvCxnSpPr>
        <p:spPr>
          <a:xfrm flipH="1" rot="10800000">
            <a:off x="4701800" y="3129675"/>
            <a:ext cx="418200" cy="346200"/>
          </a:xfrm>
          <a:prstGeom prst="straightConnector1">
            <a:avLst/>
          </a:prstGeom>
          <a:noFill/>
          <a:ln cap="flat" cmpd="sng" w="9525">
            <a:solidFill>
              <a:srgbClr val="FF0000"/>
            </a:solidFill>
            <a:prstDash val="solid"/>
            <a:round/>
            <a:headEnd len="med" w="med" type="none"/>
            <a:tailEnd len="med" w="med" type="triangle"/>
          </a:ln>
        </p:spPr>
      </p:cxnSp>
      <p:cxnSp>
        <p:nvCxnSpPr>
          <p:cNvPr id="326" name="Google Shape;326;p19"/>
          <p:cNvCxnSpPr/>
          <p:nvPr/>
        </p:nvCxnSpPr>
        <p:spPr>
          <a:xfrm flipH="1" rot="10800000">
            <a:off x="6432525" y="2682700"/>
            <a:ext cx="548100" cy="1197000"/>
          </a:xfrm>
          <a:prstGeom prst="straightConnector1">
            <a:avLst/>
          </a:prstGeom>
          <a:noFill/>
          <a:ln cap="flat" cmpd="sng" w="9525">
            <a:solidFill>
              <a:srgbClr val="FF0000"/>
            </a:solidFill>
            <a:prstDash val="solid"/>
            <a:round/>
            <a:headEnd len="med" w="med" type="none"/>
            <a:tailEnd len="med" w="med" type="triangle"/>
          </a:ln>
        </p:spPr>
      </p:cxnSp>
      <p:cxnSp>
        <p:nvCxnSpPr>
          <p:cNvPr id="327" name="Google Shape;327;p19"/>
          <p:cNvCxnSpPr/>
          <p:nvPr/>
        </p:nvCxnSpPr>
        <p:spPr>
          <a:xfrm rot="10800000">
            <a:off x="7745075" y="2567350"/>
            <a:ext cx="245100" cy="836400"/>
          </a:xfrm>
          <a:prstGeom prst="straightConnector1">
            <a:avLst/>
          </a:prstGeom>
          <a:noFill/>
          <a:ln cap="flat" cmpd="sng" w="9525">
            <a:solidFill>
              <a:srgbClr val="FF0000"/>
            </a:solidFill>
            <a:prstDash val="solid"/>
            <a:round/>
            <a:headEnd len="med" w="med" type="none"/>
            <a:tailEnd len="med" w="med" type="triangle"/>
          </a:ln>
        </p:spPr>
      </p:cxnSp>
      <p:cxnSp>
        <p:nvCxnSpPr>
          <p:cNvPr id="328" name="Google Shape;328;p19"/>
          <p:cNvCxnSpPr/>
          <p:nvPr/>
        </p:nvCxnSpPr>
        <p:spPr>
          <a:xfrm flipH="1">
            <a:off x="5942225" y="1572075"/>
            <a:ext cx="1572000" cy="230700"/>
          </a:xfrm>
          <a:prstGeom prst="straightConnector1">
            <a:avLst/>
          </a:prstGeom>
          <a:noFill/>
          <a:ln cap="flat" cmpd="sng" w="9525">
            <a:solidFill>
              <a:srgbClr val="FF0000"/>
            </a:solidFill>
            <a:prstDash val="solid"/>
            <a:round/>
            <a:headEnd len="med" w="med" type="none"/>
            <a:tailEnd len="med" w="med" type="triangle"/>
          </a:ln>
        </p:spPr>
      </p:cxnSp>
      <p:pic>
        <p:nvPicPr>
          <p:cNvPr descr="&lt;math xmlns=&quot;http://www.w3.org/1998/Math/MathML&quot;&gt;&lt;mi&gt;P&lt;/mi&gt;&lt;mfenced&gt;&lt;mi&gt;r&lt;/mi&gt;&lt;/mfenced&gt;&lt;mo&gt;=&lt;/mo&gt;&lt;msub&gt;&lt;mi&gt;P&lt;/mi&gt;&lt;mn&gt;0&lt;/mn&gt;&lt;/msub&gt;&lt;msub&gt;&lt;mi&gt;V&lt;/mi&gt;&lt;mrow&gt;&lt;mi&gt;p&lt;/mi&gt;&lt;mi&gt;p&lt;/mi&gt;&lt;/mrow&gt;&lt;/msub&gt;&lt;mfrac&gt;&lt;mrow&gt;&lt;msub&gt;&lt;mi&gt;D&lt;/mi&gt;&lt;mi&gt;f&lt;/mi&gt;&lt;/msub&gt;&lt;mfenced&gt;&lt;mi&gt;&amp;#x3B8;&lt;/mi&gt;&lt;/mfenced&gt;&lt;/mrow&gt;&lt;mi&gt;d&lt;/mi&gt;&lt;/mfrac&gt;&lt;msup&gt;&lt;mi&gt;e&lt;/mi&gt;&lt;mrow&gt;&lt;mi&gt;i&lt;/mi&gt;&lt;mfenced&gt;&lt;mrow&gt;&lt;mi&gt;&amp;#x3C6;&lt;/mi&gt;&lt;mo&gt;+&lt;/mo&gt;&lt;mi&gt;k&lt;/mi&gt;&lt;mi&gt;d&lt;/mi&gt;&lt;/mrow&gt;&lt;/mfenced&gt;&lt;/mrow&gt;&lt;/msup&gt;&lt;/math&gt;" id="329" name="Google Shape;329;p19" title="P open parentheses r close parentheses equals P subscript 0 V subscript p p end subscript fraction numerator D subscript f open parentheses theta close parentheses over denominator d end fraction e to the power of i open parentheses phi plus k d close parentheses end exponent"/>
          <p:cNvPicPr preferRelativeResize="0"/>
          <p:nvPr/>
        </p:nvPicPr>
        <p:blipFill>
          <a:blip r:embed="rId3">
            <a:alphaModFix/>
          </a:blip>
          <a:stretch>
            <a:fillRect/>
          </a:stretch>
        </p:blipFill>
        <p:spPr>
          <a:xfrm>
            <a:off x="1303800" y="1714225"/>
            <a:ext cx="6928817" cy="1278712"/>
          </a:xfrm>
          <a:prstGeom prst="rect">
            <a:avLst/>
          </a:prstGeom>
          <a:noFill/>
          <a:ln>
            <a:noFill/>
          </a:ln>
        </p:spPr>
      </p:pic>
      <p:sp>
        <p:nvSpPr>
          <p:cNvPr id="330" name="Google Shape;330;p19"/>
          <p:cNvSpPr txBox="1"/>
          <p:nvPr/>
        </p:nvSpPr>
        <p:spPr>
          <a:xfrm>
            <a:off x="344125" y="4373225"/>
            <a:ext cx="788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Cambria"/>
                <a:ea typeface="Cambria"/>
                <a:cs typeface="Cambria"/>
                <a:sym typeface="Cambria"/>
              </a:rPr>
              <a:t>TinyLev: A multi-emitter single-axis acoustic levitator (Additional Resources). </a:t>
            </a:r>
            <a:r>
              <a:rPr lang="en" sz="1200">
                <a:latin typeface="Cambria"/>
                <a:ea typeface="Cambria"/>
                <a:cs typeface="Cambria"/>
                <a:sym typeface="Cambria"/>
              </a:rPr>
              <a:t>Asier Marzo, August 10, 2017. </a:t>
            </a:r>
            <a:r>
              <a:rPr lang="en" sz="1200" u="sng">
                <a:solidFill>
                  <a:srgbClr val="1155CC"/>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latin typeface="Cambria"/>
                <a:ea typeface="Cambria"/>
                <a:cs typeface="Cambria"/>
                <a:sym typeface="Cambria"/>
              </a:rPr>
              <a:t> </a:t>
            </a:r>
            <a:endParaRPr sz="1200">
              <a:latin typeface="Cambria"/>
              <a:ea typeface="Cambria"/>
              <a:cs typeface="Cambria"/>
              <a:sym typeface="Cambria"/>
            </a:endParaRPr>
          </a:p>
        </p:txBody>
      </p:sp>
      <p:sp>
        <p:nvSpPr>
          <p:cNvPr id="331" name="Google Shape;331;p19"/>
          <p:cNvSpPr txBox="1"/>
          <p:nvPr/>
        </p:nvSpPr>
        <p:spPr>
          <a:xfrm>
            <a:off x="0" y="2937850"/>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Locating vector</a:t>
            </a:r>
            <a:endParaRPr>
              <a:latin typeface="Nunito"/>
              <a:ea typeface="Nunito"/>
              <a:cs typeface="Nunito"/>
              <a:sym typeface="Nunito"/>
            </a:endParaRPr>
          </a:p>
        </p:txBody>
      </p:sp>
      <p:cxnSp>
        <p:nvCxnSpPr>
          <p:cNvPr id="332" name="Google Shape;332;p19"/>
          <p:cNvCxnSpPr/>
          <p:nvPr/>
        </p:nvCxnSpPr>
        <p:spPr>
          <a:xfrm flipH="1" rot="10800000">
            <a:off x="846975" y="2679275"/>
            <a:ext cx="1140900" cy="311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6" name="Shape 336"/>
        <p:cNvGrpSpPr/>
        <p:nvPr/>
      </p:nvGrpSpPr>
      <p:grpSpPr>
        <a:xfrm>
          <a:off x="0" y="0"/>
          <a:ext cx="0" cy="0"/>
          <a:chOff x="0" y="0"/>
          <a:chExt cx="0" cy="0"/>
        </a:xfrm>
      </p:grpSpPr>
      <p:sp>
        <p:nvSpPr>
          <p:cNvPr id="337" name="Google Shape;33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Determining the force</a:t>
            </a:r>
            <a:endParaRPr>
              <a:solidFill>
                <a:srgbClr val="FFFFFF"/>
              </a:solidFill>
            </a:endParaRPr>
          </a:p>
        </p:txBody>
      </p:sp>
      <p:pic>
        <p:nvPicPr>
          <p:cNvPr id="338" name="Google Shape;338;p20"/>
          <p:cNvPicPr preferRelativeResize="0"/>
          <p:nvPr/>
        </p:nvPicPr>
        <p:blipFill>
          <a:blip r:embed="rId3">
            <a:alphaModFix/>
          </a:blip>
          <a:stretch>
            <a:fillRect/>
          </a:stretch>
        </p:blipFill>
        <p:spPr>
          <a:xfrm>
            <a:off x="4714800" y="1597863"/>
            <a:ext cx="3619500" cy="3057525"/>
          </a:xfrm>
          <a:prstGeom prst="rect">
            <a:avLst/>
          </a:prstGeom>
          <a:noFill/>
          <a:ln>
            <a:noFill/>
          </a:ln>
        </p:spPr>
      </p:pic>
      <p:pic>
        <p:nvPicPr>
          <p:cNvPr descr="&lt;math xmlns=&quot;http://www.w3.org/1998/Math/MathML&quot;&gt;&lt;mi mathvariant=&quot;bold-italic&quot;&gt;F&lt;/mi&gt;&lt;mo mathvariant=&quot;bold&quot;&gt;=&lt;/mo&gt;&lt;mo mathvariant=&quot;bold&quot;&gt;-&lt;/mo&gt;&lt;mo mathvariant=&quot;bold&quot;&gt;&amp;#x2207;&lt;/mo&gt;&lt;mi mathvariant=&quot;bold-italic&quot;&gt;U&lt;/mi&gt;&lt;/math&gt;" id="339" name="Google Shape;339;p20" title="bold italic F bold equals bold minus bold nabla bold italic U"/>
          <p:cNvPicPr preferRelativeResize="0"/>
          <p:nvPr/>
        </p:nvPicPr>
        <p:blipFill>
          <a:blip r:embed="rId4">
            <a:alphaModFix/>
          </a:blip>
          <a:stretch>
            <a:fillRect/>
          </a:stretch>
        </p:blipFill>
        <p:spPr>
          <a:xfrm>
            <a:off x="489000" y="2273463"/>
            <a:ext cx="3812800" cy="556375"/>
          </a:xfrm>
          <a:prstGeom prst="rect">
            <a:avLst/>
          </a:prstGeom>
          <a:noFill/>
          <a:ln>
            <a:noFill/>
          </a:ln>
        </p:spPr>
      </p:pic>
      <p:sp>
        <p:nvSpPr>
          <p:cNvPr id="340" name="Google Shape;340;p20"/>
          <p:cNvSpPr txBox="1"/>
          <p:nvPr/>
        </p:nvSpPr>
        <p:spPr>
          <a:xfrm>
            <a:off x="2769000" y="3579600"/>
            <a:ext cx="18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Gork’ov potential</a:t>
            </a:r>
            <a:endParaRPr>
              <a:latin typeface="Nunito"/>
              <a:ea typeface="Nunito"/>
              <a:cs typeface="Nunito"/>
              <a:sym typeface="Nunito"/>
            </a:endParaRPr>
          </a:p>
        </p:txBody>
      </p:sp>
      <p:cxnSp>
        <p:nvCxnSpPr>
          <p:cNvPr id="341" name="Google Shape;341;p20"/>
          <p:cNvCxnSpPr>
            <a:stCxn id="340" idx="0"/>
          </p:cNvCxnSpPr>
          <p:nvPr/>
        </p:nvCxnSpPr>
        <p:spPr>
          <a:xfrm flipH="1" rot="10800000">
            <a:off x="3670500" y="2946600"/>
            <a:ext cx="153000" cy="633000"/>
          </a:xfrm>
          <a:prstGeom prst="straightConnector1">
            <a:avLst/>
          </a:prstGeom>
          <a:noFill/>
          <a:ln cap="flat" cmpd="sng" w="9525">
            <a:solidFill>
              <a:srgbClr val="FF0000"/>
            </a:solidFill>
            <a:prstDash val="solid"/>
            <a:round/>
            <a:headEnd len="med" w="med" type="none"/>
            <a:tailEnd len="med" w="med" type="triangle"/>
          </a:ln>
        </p:spPr>
      </p:cxnSp>
      <p:sp>
        <p:nvSpPr>
          <p:cNvPr id="342" name="Google Shape;342;p20"/>
          <p:cNvSpPr txBox="1"/>
          <p:nvPr/>
        </p:nvSpPr>
        <p:spPr>
          <a:xfrm>
            <a:off x="489000" y="3529088"/>
            <a:ext cx="7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Force</a:t>
            </a:r>
            <a:endParaRPr>
              <a:latin typeface="Nunito"/>
              <a:ea typeface="Nunito"/>
              <a:cs typeface="Nunito"/>
              <a:sym typeface="Nunito"/>
            </a:endParaRPr>
          </a:p>
        </p:txBody>
      </p:sp>
      <p:cxnSp>
        <p:nvCxnSpPr>
          <p:cNvPr id="343" name="Google Shape;343;p20"/>
          <p:cNvCxnSpPr>
            <a:stCxn id="342" idx="0"/>
          </p:cNvCxnSpPr>
          <p:nvPr/>
        </p:nvCxnSpPr>
        <p:spPr>
          <a:xfrm rot="10800000">
            <a:off x="765750" y="2896088"/>
            <a:ext cx="122400" cy="633000"/>
          </a:xfrm>
          <a:prstGeom prst="straightConnector1">
            <a:avLst/>
          </a:prstGeom>
          <a:noFill/>
          <a:ln cap="flat" cmpd="sng" w="9525">
            <a:solidFill>
              <a:srgbClr val="FF0000"/>
            </a:solidFill>
            <a:prstDash val="solid"/>
            <a:round/>
            <a:headEnd len="med" w="med" type="none"/>
            <a:tailEnd len="med" w="med" type="triangle"/>
          </a:ln>
        </p:spPr>
      </p:cxnSp>
      <p:sp>
        <p:nvSpPr>
          <p:cNvPr id="344" name="Google Shape;344;p20"/>
          <p:cNvSpPr txBox="1"/>
          <p:nvPr/>
        </p:nvSpPr>
        <p:spPr>
          <a:xfrm>
            <a:off x="217850" y="4244150"/>
            <a:ext cx="435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Cambria"/>
                <a:ea typeface="Cambria"/>
                <a:cs typeface="Cambria"/>
                <a:sym typeface="Cambria"/>
              </a:rPr>
              <a:t>TinyLev: A multi-emitter single-axis acoustic levitator. </a:t>
            </a:r>
            <a:r>
              <a:rPr lang="en" sz="1200">
                <a:latin typeface="Cambria"/>
                <a:ea typeface="Cambria"/>
                <a:cs typeface="Cambria"/>
                <a:sym typeface="Cambria"/>
              </a:rPr>
              <a:t>Asier Marzo, August 10, 2017. </a:t>
            </a:r>
            <a:r>
              <a:rPr lang="en" sz="1200" u="sng">
                <a:solidFill>
                  <a:srgbClr val="1155CC"/>
                </a:solidFill>
                <a:latin typeface="Cambria"/>
                <a:ea typeface="Cambria"/>
                <a:cs typeface="Cambria"/>
                <a:sym typeface="Cambria"/>
                <a:hlinkClick r:id="rId5">
                  <a:extLst>
                    <a:ext uri="{A12FA001-AC4F-418D-AE19-62706E023703}">
                      <ahyp:hlinkClr val="tx"/>
                    </a:ext>
                  </a:extLst>
                </a:hlinkClick>
              </a:rPr>
              <a:t>https://aip.scitation.org/doi/pdf/10.1063/1.4989995</a:t>
            </a:r>
            <a:r>
              <a:rPr lang="en" sz="1200">
                <a:latin typeface="Cambria"/>
                <a:ea typeface="Cambria"/>
                <a:cs typeface="Cambria"/>
                <a:sym typeface="Cambria"/>
              </a:rPr>
              <a:t> </a:t>
            </a:r>
            <a:endParaRPr sz="1200">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8" name="Shape 348"/>
        <p:cNvGrpSpPr/>
        <p:nvPr/>
      </p:nvGrpSpPr>
      <p:grpSpPr>
        <a:xfrm>
          <a:off x="0" y="0"/>
          <a:ext cx="0" cy="0"/>
          <a:chOff x="0" y="0"/>
          <a:chExt cx="0" cy="0"/>
        </a:xfrm>
      </p:grpSpPr>
      <p:sp>
        <p:nvSpPr>
          <p:cNvPr id="349" name="Google Shape;349;p21"/>
          <p:cNvSpPr txBox="1"/>
          <p:nvPr>
            <p:ph type="title"/>
          </p:nvPr>
        </p:nvSpPr>
        <p:spPr>
          <a:xfrm>
            <a:off x="1303800" y="598575"/>
            <a:ext cx="3587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Gork’ov potential</a:t>
            </a:r>
            <a:endParaRPr>
              <a:solidFill>
                <a:srgbClr val="FFFFFF"/>
              </a:solidFill>
            </a:endParaRPr>
          </a:p>
        </p:txBody>
      </p:sp>
      <p:pic>
        <p:nvPicPr>
          <p:cNvPr descr="&lt;math xmlns=&quot;http://www.w3.org/1998/Math/MathML&quot;&gt;&lt;mi&gt;U&lt;/mi&gt;&lt;mo&gt;=&lt;/mo&gt;&lt;mn&gt;2&lt;/mn&gt;&lt;msub&gt;&lt;mi&gt;K&lt;/mi&gt;&lt;mn&gt;1&lt;/mn&gt;&lt;/msub&gt;&lt;mfenced&gt;&lt;msup&gt;&lt;mfenced open=&quot;|&quot; close=&quot;|&quot;&gt;&lt;mi&gt;p&lt;/mi&gt;&lt;/mfenced&gt;&lt;mn&gt;2&lt;/mn&gt;&lt;/msup&gt;&lt;/mfenced&gt;&lt;mo&gt;-&lt;/mo&gt;&lt;mn&gt;2&lt;/mn&gt;&lt;msub&gt;&lt;mi&gt;K&lt;/mi&gt;&lt;mn&gt;2&lt;/mn&gt;&lt;/msub&gt;&lt;mfenced&gt;&lt;mrow&gt;&lt;msup&gt;&lt;mfenced open=&quot;|&quot; close=&quot;|&quot;&gt;&lt;msub&gt;&lt;mi&gt;p&lt;/mi&gt;&lt;mi&gt;x&lt;/mi&gt;&lt;/msub&gt;&lt;/mfenced&gt;&lt;mn&gt;2&lt;/mn&gt;&lt;/msup&gt;&lt;mo&gt;+&lt;/mo&gt;&lt;msup&gt;&lt;mfenced open=&quot;|&quot; close=&quot;|&quot;&gt;&lt;msub&gt;&lt;mi&gt;p&lt;/mi&gt;&lt;mi&gt;y&lt;/mi&gt;&lt;/msub&gt;&lt;/mfenced&gt;&lt;mn&gt;2&lt;/mn&gt;&lt;/msup&gt;&lt;mo&gt;+&lt;/mo&gt;&lt;msup&gt;&lt;mfenced open=&quot;|&quot; close=&quot;|&quot;&gt;&lt;msub&gt;&lt;mi&gt;p&lt;/mi&gt;&lt;mi&gt;z&lt;/mi&gt;&lt;/msub&gt;&lt;/mfenced&gt;&lt;mn&gt;2&lt;/mn&gt;&lt;/msup&gt;&lt;/mrow&gt;&lt;/mfenced&gt;&lt;/math&gt;" id="350" name="Google Shape;350;p21" title="U equals 2 K subscript 1 open parentheses open vertical bar p close vertical bar squared close parentheses minus 2 K subscript 2 open parentheses open vertical bar p subscript x close vertical bar squared plus open vertical bar p subscript y close vertical bar squared plus open vertical bar p subscript z close vertical bar squared close parentheses"/>
          <p:cNvPicPr preferRelativeResize="0"/>
          <p:nvPr/>
        </p:nvPicPr>
        <p:blipFill>
          <a:blip r:embed="rId3">
            <a:alphaModFix/>
          </a:blip>
          <a:stretch>
            <a:fillRect/>
          </a:stretch>
        </p:blipFill>
        <p:spPr>
          <a:xfrm>
            <a:off x="533650" y="1461303"/>
            <a:ext cx="8210726" cy="673275"/>
          </a:xfrm>
          <a:prstGeom prst="rect">
            <a:avLst/>
          </a:prstGeom>
          <a:noFill/>
          <a:ln>
            <a:noFill/>
          </a:ln>
        </p:spPr>
      </p:pic>
      <p:pic>
        <p:nvPicPr>
          <p:cNvPr descr="&lt;math xmlns=&quot;http://www.w3.org/1998/Math/MathML&quot;&gt;&lt;msub&gt;&lt;mi&gt;K&lt;/mi&gt;&lt;mn&gt;1&lt;/mn&gt;&lt;/msub&gt;&lt;mo&gt;=&lt;/mo&gt;&lt;mfrac&gt;&lt;mn&gt;1&lt;/mn&gt;&lt;mn&gt;4&lt;/mn&gt;&lt;/mfrac&gt;&lt;mi&gt;V&lt;/mi&gt;&lt;mfenced&gt;&lt;mrow&gt;&lt;mfrac&gt;&lt;mn&gt;1&lt;/mn&gt;&lt;mrow&gt;&lt;msup&gt;&lt;msub&gt;&lt;mi&gt;c&lt;/mi&gt;&lt;mn&gt;0&lt;/mn&gt;&lt;/msub&gt;&lt;mn&gt;2&lt;/mn&gt;&lt;/msup&gt;&lt;msub&gt;&lt;mi&gt;&amp;#x3C1;&lt;/mi&gt;&lt;mn&gt;0&lt;/mn&gt;&lt;/msub&gt;&lt;/mrow&gt;&lt;/mfrac&gt;&lt;mo&gt;-&lt;/mo&gt;&lt;mfrac&gt;&lt;mn&gt;1&lt;/mn&gt;&lt;mrow&gt;&lt;msup&gt;&lt;msub&gt;&lt;mi&gt;c&lt;/mi&gt;&lt;mi&gt;p&lt;/mi&gt;&lt;/msub&gt;&lt;mn&gt;2&lt;/mn&gt;&lt;/msup&gt;&lt;msub&gt;&lt;mi&gt;&amp;#x3C1;&lt;/mi&gt;&lt;mi&gt;p&lt;/mi&gt;&lt;/msub&gt;&lt;/mrow&gt;&lt;/mfrac&gt;&lt;/mrow&gt;&lt;/mfenced&gt;&lt;/math&gt;" id="351" name="Google Shape;351;p21" title="K subscript 1 equals 1 fourth V open parentheses fraction numerator 1 over denominator c subscript 0 squared rho subscript 0 end fraction minus fraction numerator 1 over denominator c subscript p squared rho subscript p end fraction close parentheses"/>
          <p:cNvPicPr preferRelativeResize="0"/>
          <p:nvPr/>
        </p:nvPicPr>
        <p:blipFill>
          <a:blip r:embed="rId4">
            <a:alphaModFix/>
          </a:blip>
          <a:stretch>
            <a:fillRect/>
          </a:stretch>
        </p:blipFill>
        <p:spPr>
          <a:xfrm>
            <a:off x="533650" y="2884563"/>
            <a:ext cx="3783768" cy="999300"/>
          </a:xfrm>
          <a:prstGeom prst="rect">
            <a:avLst/>
          </a:prstGeom>
          <a:noFill/>
          <a:ln>
            <a:noFill/>
          </a:ln>
        </p:spPr>
      </p:pic>
      <p:pic>
        <p:nvPicPr>
          <p:cNvPr descr="&lt;math xmlns=&quot;http://www.w3.org/1998/Math/MathML&quot;&gt;&lt;msub&gt;&lt;mi&gt;K&lt;/mi&gt;&lt;mn&gt;2&lt;/mn&gt;&lt;/msub&gt;&lt;mo&gt;=&lt;/mo&gt;&lt;mfrac&gt;&lt;mn&gt;3&lt;/mn&gt;&lt;mn&gt;4&lt;/mn&gt;&lt;/mfrac&gt;&lt;mi&gt;V&lt;/mi&gt;&lt;mfenced&gt;&lt;mfrac&gt;&lt;mrow&gt;&lt;msub&gt;&lt;mi&gt;&amp;#x3C1;&lt;/mi&gt;&lt;mn&gt;0&lt;/mn&gt;&lt;/msub&gt;&lt;mo&gt;-&lt;/mo&gt;&lt;msub&gt;&lt;mi&gt;&amp;#x3C1;&lt;/mi&gt;&lt;mi&gt;p&lt;/mi&gt;&lt;/msub&gt;&lt;/mrow&gt;&lt;mrow&gt;&lt;msup&gt;&lt;mi&gt;&amp;#x3C9;&lt;/mi&gt;&lt;mn&gt;2&lt;/mn&gt;&lt;/msup&gt;&lt;msub&gt;&lt;mi&gt;&amp;#x3C1;&lt;/mi&gt;&lt;mn&gt;0&lt;/mn&gt;&lt;/msub&gt;&lt;mfenced&gt;&lt;mrow&gt;&lt;msub&gt;&lt;mi&gt;&amp;#x3C1;&lt;/mi&gt;&lt;mn&gt;0&lt;/mn&gt;&lt;/msub&gt;&lt;mo&gt;+&lt;/mo&gt;&lt;mn&gt;2&lt;/mn&gt;&lt;msub&gt;&lt;mi&gt;&amp;#x3C1;&lt;/mi&gt;&lt;mi&gt;p&lt;/mi&gt;&lt;/msub&gt;&lt;/mrow&gt;&lt;/mfenced&gt;&lt;/mrow&gt;&lt;/mfrac&gt;&lt;/mfenced&gt;&lt;/math&gt;" id="352" name="Google Shape;352;p21" title="K subscript 2 equals 3 over 4 V open parentheses fraction numerator rho subscript 0 minus rho subscript p over denominator omega squared rho subscript 0 open parentheses rho subscript 0 plus 2 rho subscript p close parentheses end fraction close parentheses"/>
          <p:cNvPicPr preferRelativeResize="0"/>
          <p:nvPr/>
        </p:nvPicPr>
        <p:blipFill>
          <a:blip r:embed="rId5">
            <a:alphaModFix/>
          </a:blip>
          <a:stretch>
            <a:fillRect/>
          </a:stretch>
        </p:blipFill>
        <p:spPr>
          <a:xfrm>
            <a:off x="4846925" y="2854049"/>
            <a:ext cx="3783776" cy="1060326"/>
          </a:xfrm>
          <a:prstGeom prst="rect">
            <a:avLst/>
          </a:prstGeom>
          <a:noFill/>
          <a:ln>
            <a:noFill/>
          </a:ln>
        </p:spPr>
      </p:pic>
      <p:cxnSp>
        <p:nvCxnSpPr>
          <p:cNvPr id="353" name="Google Shape;353;p21"/>
          <p:cNvCxnSpPr/>
          <p:nvPr/>
        </p:nvCxnSpPr>
        <p:spPr>
          <a:xfrm flipH="1" rot="10800000">
            <a:off x="2111975" y="2048575"/>
            <a:ext cx="390000" cy="265500"/>
          </a:xfrm>
          <a:prstGeom prst="straightConnector1">
            <a:avLst/>
          </a:prstGeom>
          <a:noFill/>
          <a:ln cap="flat" cmpd="sng" w="9525">
            <a:solidFill>
              <a:srgbClr val="FF0000"/>
            </a:solidFill>
            <a:prstDash val="solid"/>
            <a:round/>
            <a:headEnd len="med" w="med" type="none"/>
            <a:tailEnd len="med" w="med" type="triangle"/>
          </a:ln>
        </p:spPr>
      </p:cxnSp>
      <p:sp>
        <p:nvSpPr>
          <p:cNvPr id="354" name="Google Shape;354;p21"/>
          <p:cNvSpPr txBox="1"/>
          <p:nvPr/>
        </p:nvSpPr>
        <p:spPr>
          <a:xfrm>
            <a:off x="1394500" y="2293850"/>
            <a:ext cx="16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Complex pressure </a:t>
            </a:r>
            <a:endParaRPr>
              <a:latin typeface="Nunito"/>
              <a:ea typeface="Nunito"/>
              <a:cs typeface="Nunito"/>
              <a:sym typeface="Nunito"/>
            </a:endParaRPr>
          </a:p>
        </p:txBody>
      </p:sp>
      <p:sp>
        <p:nvSpPr>
          <p:cNvPr id="355" name="Google Shape;355;p21"/>
          <p:cNvSpPr txBox="1"/>
          <p:nvPr/>
        </p:nvSpPr>
        <p:spPr>
          <a:xfrm>
            <a:off x="4649400" y="2415125"/>
            <a:ext cx="39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Partial </a:t>
            </a:r>
            <a:r>
              <a:rPr lang="en">
                <a:latin typeface="Nunito"/>
                <a:ea typeface="Nunito"/>
                <a:cs typeface="Nunito"/>
                <a:sym typeface="Nunito"/>
              </a:rPr>
              <a:t>derivatives</a:t>
            </a:r>
            <a:r>
              <a:rPr lang="en">
                <a:latin typeface="Nunito"/>
                <a:ea typeface="Nunito"/>
                <a:cs typeface="Nunito"/>
                <a:sym typeface="Nunito"/>
              </a:rPr>
              <a:t> of complex pressure</a:t>
            </a:r>
            <a:endParaRPr>
              <a:latin typeface="Nunito"/>
              <a:ea typeface="Nunito"/>
              <a:cs typeface="Nunito"/>
              <a:sym typeface="Nunito"/>
            </a:endParaRPr>
          </a:p>
        </p:txBody>
      </p:sp>
      <p:cxnSp>
        <p:nvCxnSpPr>
          <p:cNvPr id="356" name="Google Shape;356;p21"/>
          <p:cNvCxnSpPr/>
          <p:nvPr/>
        </p:nvCxnSpPr>
        <p:spPr>
          <a:xfrm flipH="1" rot="10800000">
            <a:off x="6093375" y="2152525"/>
            <a:ext cx="1404600" cy="272700"/>
          </a:xfrm>
          <a:prstGeom prst="straightConnector1">
            <a:avLst/>
          </a:prstGeom>
          <a:noFill/>
          <a:ln cap="flat" cmpd="sng" w="9525">
            <a:solidFill>
              <a:srgbClr val="FF0000"/>
            </a:solidFill>
            <a:prstDash val="solid"/>
            <a:round/>
            <a:headEnd len="med" w="med" type="none"/>
            <a:tailEnd len="med" w="med" type="triangle"/>
          </a:ln>
        </p:spPr>
      </p:cxnSp>
      <p:cxnSp>
        <p:nvCxnSpPr>
          <p:cNvPr id="357" name="Google Shape;357;p21"/>
          <p:cNvCxnSpPr/>
          <p:nvPr/>
        </p:nvCxnSpPr>
        <p:spPr>
          <a:xfrm flipH="1" rot="10800000">
            <a:off x="6113600" y="2255225"/>
            <a:ext cx="122700" cy="159900"/>
          </a:xfrm>
          <a:prstGeom prst="straightConnector1">
            <a:avLst/>
          </a:prstGeom>
          <a:noFill/>
          <a:ln cap="flat" cmpd="sng" w="9525">
            <a:solidFill>
              <a:srgbClr val="FF0000"/>
            </a:solidFill>
            <a:prstDash val="solid"/>
            <a:round/>
            <a:headEnd len="med" w="med" type="none"/>
            <a:tailEnd len="med" w="med" type="triangle"/>
          </a:ln>
        </p:spPr>
      </p:cxnSp>
      <p:cxnSp>
        <p:nvCxnSpPr>
          <p:cNvPr id="358" name="Google Shape;358;p21"/>
          <p:cNvCxnSpPr/>
          <p:nvPr/>
        </p:nvCxnSpPr>
        <p:spPr>
          <a:xfrm rot="10800000">
            <a:off x="5491975" y="2194925"/>
            <a:ext cx="591300" cy="220200"/>
          </a:xfrm>
          <a:prstGeom prst="straightConnector1">
            <a:avLst/>
          </a:prstGeom>
          <a:noFill/>
          <a:ln cap="flat" cmpd="sng" w="9525">
            <a:solidFill>
              <a:srgbClr val="FF0000"/>
            </a:solidFill>
            <a:prstDash val="solid"/>
            <a:round/>
            <a:headEnd len="med" w="med" type="none"/>
            <a:tailEnd len="med" w="med" type="triangle"/>
          </a:ln>
        </p:spPr>
      </p:cxnSp>
      <p:sp>
        <p:nvSpPr>
          <p:cNvPr id="359" name="Google Shape;359;p21"/>
          <p:cNvSpPr txBox="1"/>
          <p:nvPr/>
        </p:nvSpPr>
        <p:spPr>
          <a:xfrm>
            <a:off x="533650" y="4203725"/>
            <a:ext cx="167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Volume of levitated particle</a:t>
            </a:r>
            <a:endParaRPr>
              <a:latin typeface="Nunito"/>
              <a:ea typeface="Nunito"/>
              <a:cs typeface="Nunito"/>
              <a:sym typeface="Nunito"/>
            </a:endParaRPr>
          </a:p>
        </p:txBody>
      </p:sp>
      <p:cxnSp>
        <p:nvCxnSpPr>
          <p:cNvPr id="360" name="Google Shape;360;p21"/>
          <p:cNvCxnSpPr/>
          <p:nvPr/>
        </p:nvCxnSpPr>
        <p:spPr>
          <a:xfrm flipH="1" rot="10800000">
            <a:off x="1469550" y="3570713"/>
            <a:ext cx="153000" cy="633000"/>
          </a:xfrm>
          <a:prstGeom prst="straightConnector1">
            <a:avLst/>
          </a:prstGeom>
          <a:noFill/>
          <a:ln cap="flat" cmpd="sng" w="9525">
            <a:solidFill>
              <a:srgbClr val="FF0000"/>
            </a:solidFill>
            <a:prstDash val="solid"/>
            <a:round/>
            <a:headEnd len="med" w="med" type="none"/>
            <a:tailEnd len="med" w="med" type="triangle"/>
          </a:ln>
        </p:spPr>
      </p:cxnSp>
      <p:sp>
        <p:nvSpPr>
          <p:cNvPr id="361" name="Google Shape;361;p21"/>
          <p:cNvSpPr txBox="1"/>
          <p:nvPr/>
        </p:nvSpPr>
        <p:spPr>
          <a:xfrm>
            <a:off x="2263550" y="4254250"/>
            <a:ext cx="11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Speed of sound in air</a:t>
            </a:r>
            <a:endParaRPr>
              <a:latin typeface="Nunito"/>
              <a:ea typeface="Nunito"/>
              <a:cs typeface="Nunito"/>
              <a:sym typeface="Nunito"/>
            </a:endParaRPr>
          </a:p>
        </p:txBody>
      </p:sp>
      <p:cxnSp>
        <p:nvCxnSpPr>
          <p:cNvPr id="362" name="Google Shape;362;p21"/>
          <p:cNvCxnSpPr/>
          <p:nvPr/>
        </p:nvCxnSpPr>
        <p:spPr>
          <a:xfrm rot="10800000">
            <a:off x="2320000" y="3964875"/>
            <a:ext cx="317400" cy="339900"/>
          </a:xfrm>
          <a:prstGeom prst="straightConnector1">
            <a:avLst/>
          </a:prstGeom>
          <a:noFill/>
          <a:ln cap="flat" cmpd="sng" w="9525">
            <a:solidFill>
              <a:srgbClr val="FF0000"/>
            </a:solidFill>
            <a:prstDash val="solid"/>
            <a:round/>
            <a:headEnd len="med" w="med" type="none"/>
            <a:tailEnd len="med" w="med" type="triangle"/>
          </a:ln>
        </p:spPr>
      </p:cxnSp>
      <p:sp>
        <p:nvSpPr>
          <p:cNvPr id="363" name="Google Shape;363;p21"/>
          <p:cNvSpPr txBox="1"/>
          <p:nvPr/>
        </p:nvSpPr>
        <p:spPr>
          <a:xfrm>
            <a:off x="4021825" y="4146400"/>
            <a:ext cx="172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Speed of sound through levitated particle</a:t>
            </a:r>
            <a:endParaRPr>
              <a:latin typeface="Nunito"/>
              <a:ea typeface="Nunito"/>
              <a:cs typeface="Nunito"/>
              <a:sym typeface="Nunito"/>
            </a:endParaRPr>
          </a:p>
        </p:txBody>
      </p:sp>
      <p:cxnSp>
        <p:nvCxnSpPr>
          <p:cNvPr id="364" name="Google Shape;364;p21"/>
          <p:cNvCxnSpPr/>
          <p:nvPr/>
        </p:nvCxnSpPr>
        <p:spPr>
          <a:xfrm rot="10800000">
            <a:off x="3638000" y="3910825"/>
            <a:ext cx="495000" cy="303000"/>
          </a:xfrm>
          <a:prstGeom prst="straightConnector1">
            <a:avLst/>
          </a:prstGeom>
          <a:noFill/>
          <a:ln cap="flat" cmpd="sng" w="9525">
            <a:solidFill>
              <a:srgbClr val="FF0000"/>
            </a:solidFill>
            <a:prstDash val="solid"/>
            <a:round/>
            <a:headEnd len="med" w="med" type="none"/>
            <a:tailEnd len="med" w="med" type="triangle"/>
          </a:ln>
        </p:spPr>
      </p:cxnSp>
      <p:sp>
        <p:nvSpPr>
          <p:cNvPr id="365" name="Google Shape;365;p21"/>
          <p:cNvSpPr txBox="1"/>
          <p:nvPr/>
        </p:nvSpPr>
        <p:spPr>
          <a:xfrm>
            <a:off x="5820550" y="4254250"/>
            <a:ext cx="93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Density of air</a:t>
            </a:r>
            <a:endParaRPr>
              <a:latin typeface="Nunito"/>
              <a:ea typeface="Nunito"/>
              <a:cs typeface="Nunito"/>
              <a:sym typeface="Nunito"/>
            </a:endParaRPr>
          </a:p>
        </p:txBody>
      </p:sp>
      <p:cxnSp>
        <p:nvCxnSpPr>
          <p:cNvPr id="366" name="Google Shape;366;p21"/>
          <p:cNvCxnSpPr>
            <a:stCxn id="365" idx="0"/>
          </p:cNvCxnSpPr>
          <p:nvPr/>
        </p:nvCxnSpPr>
        <p:spPr>
          <a:xfrm flipH="1" rot="10800000">
            <a:off x="6290500" y="3883750"/>
            <a:ext cx="316500" cy="370500"/>
          </a:xfrm>
          <a:prstGeom prst="straightConnector1">
            <a:avLst/>
          </a:prstGeom>
          <a:noFill/>
          <a:ln cap="flat" cmpd="sng" w="9525">
            <a:solidFill>
              <a:srgbClr val="FF0000"/>
            </a:solidFill>
            <a:prstDash val="solid"/>
            <a:round/>
            <a:headEnd len="med" w="med" type="none"/>
            <a:tailEnd len="med" w="med" type="triangle"/>
          </a:ln>
        </p:spPr>
      </p:cxnSp>
      <p:sp>
        <p:nvSpPr>
          <p:cNvPr id="367" name="Google Shape;367;p21"/>
          <p:cNvSpPr txBox="1"/>
          <p:nvPr/>
        </p:nvSpPr>
        <p:spPr>
          <a:xfrm>
            <a:off x="7560400" y="4304775"/>
            <a:ext cx="12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Density of particle</a:t>
            </a:r>
            <a:endParaRPr>
              <a:latin typeface="Nunito"/>
              <a:ea typeface="Nunito"/>
              <a:cs typeface="Nunito"/>
              <a:sym typeface="Nunito"/>
            </a:endParaRPr>
          </a:p>
        </p:txBody>
      </p:sp>
      <p:cxnSp>
        <p:nvCxnSpPr>
          <p:cNvPr id="368" name="Google Shape;368;p21"/>
          <p:cNvCxnSpPr/>
          <p:nvPr/>
        </p:nvCxnSpPr>
        <p:spPr>
          <a:xfrm flipH="1" rot="10800000">
            <a:off x="7821350" y="3953175"/>
            <a:ext cx="99900" cy="351600"/>
          </a:xfrm>
          <a:prstGeom prst="straightConnector1">
            <a:avLst/>
          </a:prstGeom>
          <a:noFill/>
          <a:ln cap="flat" cmpd="sng" w="9525">
            <a:solidFill>
              <a:srgbClr val="FF0000"/>
            </a:solidFill>
            <a:prstDash val="solid"/>
            <a:round/>
            <a:headEnd len="med" w="med" type="none"/>
            <a:tailEnd len="med" w="med" type="triangle"/>
          </a:ln>
        </p:spPr>
      </p:cxnSp>
      <p:sp>
        <p:nvSpPr>
          <p:cNvPr id="369" name="Google Shape;369;p21"/>
          <p:cNvSpPr txBox="1"/>
          <p:nvPr/>
        </p:nvSpPr>
        <p:spPr>
          <a:xfrm>
            <a:off x="5049700" y="289950"/>
            <a:ext cx="3783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latin typeface="Cambria"/>
                <a:ea typeface="Cambria"/>
                <a:cs typeface="Cambria"/>
                <a:sym typeface="Cambria"/>
              </a:rPr>
              <a:t>TinyLev: A multi-emitter single-axis acoustic levitator (Additional Resources). </a:t>
            </a:r>
            <a:r>
              <a:rPr lang="en" sz="1200">
                <a:latin typeface="Cambria"/>
                <a:ea typeface="Cambria"/>
                <a:cs typeface="Cambria"/>
                <a:sym typeface="Cambria"/>
              </a:rPr>
              <a:t>Asier Marzo, August 10, 2017. </a:t>
            </a:r>
            <a:r>
              <a:rPr lang="en" sz="1200" u="sng">
                <a:solidFill>
                  <a:srgbClr val="1155CC"/>
                </a:solidFill>
                <a:latin typeface="Cambria"/>
                <a:ea typeface="Cambria"/>
                <a:cs typeface="Cambria"/>
                <a:sym typeface="Cambria"/>
                <a:hlinkClick r:id="rId6">
                  <a:extLst>
                    <a:ext uri="{A12FA001-AC4F-418D-AE19-62706E023703}">
                      <ahyp:hlinkClr val="tx"/>
                    </a:ext>
                  </a:extLst>
                </a:hlinkClick>
              </a:rPr>
              <a:t>https://aip.scitation.org/doi/pdf/10.1063/1.4989995</a:t>
            </a:r>
            <a:r>
              <a:rPr lang="en" sz="1200">
                <a:latin typeface="Cambria"/>
                <a:ea typeface="Cambria"/>
                <a:cs typeface="Cambria"/>
                <a:sym typeface="Cambria"/>
              </a:rPr>
              <a:t> </a:t>
            </a:r>
            <a:endParaRPr sz="1200">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